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59" r:id="rId4"/>
    <p:sldId id="260" r:id="rId5"/>
    <p:sldId id="261" r:id="rId6"/>
    <p:sldId id="262" r:id="rId7"/>
    <p:sldId id="264" r:id="rId8"/>
    <p:sldId id="265" r:id="rId9"/>
    <p:sldId id="266" r:id="rId10"/>
    <p:sldId id="268" r:id="rId11"/>
    <p:sldId id="270" r:id="rId12"/>
    <p:sldId id="271" r:id="rId13"/>
    <p:sldId id="272" r:id="rId14"/>
    <p:sldId id="273" r:id="rId15"/>
    <p:sldId id="276" r:id="rId16"/>
    <p:sldId id="277" r:id="rId17"/>
    <p:sldId id="278"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273595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367367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1158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4281923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27943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4135132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131576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2531079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aşlık ve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Metin Yer Tutucusu 2"/>
          <p:cNvSpPr>
            <a:spLocks noGrp="1"/>
          </p:cNvSpPr>
          <p:nvPr>
            <p:ph type="body"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FAD134-B110-41A7-A08C-FE6426B3B149}" type="datetimeFigureOut">
              <a:rPr lang="tr-TR" smtClean="0"/>
              <a:t>12.06.2020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7A5B2-EAD9-4458-97AC-B3DB4E97D90F}" type="slidenum">
              <a:rPr lang="tr-TR" smtClean="0"/>
              <a:t>‹#›</a:t>
            </a:fld>
            <a:endParaRPr lang="tr-TR"/>
          </a:p>
        </p:txBody>
      </p:sp>
    </p:spTree>
    <p:extLst>
      <p:ext uri="{BB962C8B-B14F-4D97-AF65-F5344CB8AC3E}">
        <p14:creationId xmlns:p14="http://schemas.microsoft.com/office/powerpoint/2010/main" val="368869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66559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85E2DC-C333-43F2-BFF4-9C7B4A46454E}" type="datetimeFigureOut">
              <a:rPr lang="tr-TR" smtClean="0"/>
              <a:t>12.06.2020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204659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785E2DC-C333-43F2-BFF4-9C7B4A46454E}" type="datetimeFigureOut">
              <a:rPr lang="tr-TR" smtClean="0"/>
              <a:t>12.06.2020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298702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785E2DC-C333-43F2-BFF4-9C7B4A46454E}" type="datetimeFigureOut">
              <a:rPr lang="tr-TR" smtClean="0"/>
              <a:t>12.06.2020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120605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785E2DC-C333-43F2-BFF4-9C7B4A46454E}" type="datetimeFigureOut">
              <a:rPr lang="tr-TR" smtClean="0"/>
              <a:t>12.06.2020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3260284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5E2DC-C333-43F2-BFF4-9C7B4A46454E}" type="datetimeFigureOut">
              <a:rPr lang="tr-TR" smtClean="0"/>
              <a:t>12.06.2020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98929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785E2DC-C333-43F2-BFF4-9C7B4A46454E}" type="datetimeFigureOut">
              <a:rPr lang="tr-TR" smtClean="0"/>
              <a:t>12.06.2020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586B13-3DD6-4422-B0DE-A1C168AF7ED6}" type="slidenum">
              <a:rPr lang="tr-TR" smtClean="0"/>
              <a:t>‹#›</a:t>
            </a:fld>
            <a:endParaRPr lang="tr-TR"/>
          </a:p>
        </p:txBody>
      </p:sp>
    </p:spTree>
    <p:extLst>
      <p:ext uri="{BB962C8B-B14F-4D97-AF65-F5344CB8AC3E}">
        <p14:creationId xmlns:p14="http://schemas.microsoft.com/office/powerpoint/2010/main" val="65654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586B13-3DD6-4422-B0DE-A1C168AF7ED6}" type="slidenum">
              <a:rPr lang="tr-TR" smtClean="0"/>
              <a:t>‹#›</a:t>
            </a:fld>
            <a:endParaRPr lang="tr-TR"/>
          </a:p>
        </p:txBody>
      </p:sp>
      <p:sp>
        <p:nvSpPr>
          <p:cNvPr id="5" name="Date Placeholder 4"/>
          <p:cNvSpPr>
            <a:spLocks noGrp="1"/>
          </p:cNvSpPr>
          <p:nvPr>
            <p:ph type="dt" sz="half" idx="10"/>
          </p:nvPr>
        </p:nvSpPr>
        <p:spPr/>
        <p:txBody>
          <a:bodyPr/>
          <a:lstStyle/>
          <a:p>
            <a:fld id="{1785E2DC-C333-43F2-BFF4-9C7B4A46454E}" type="datetimeFigureOut">
              <a:rPr lang="tr-TR" smtClean="0"/>
              <a:t>12.06.2020</a:t>
            </a:fld>
            <a:endParaRPr lang="tr-TR"/>
          </a:p>
        </p:txBody>
      </p:sp>
    </p:spTree>
    <p:extLst>
      <p:ext uri="{BB962C8B-B14F-4D97-AF65-F5344CB8AC3E}">
        <p14:creationId xmlns:p14="http://schemas.microsoft.com/office/powerpoint/2010/main" val="100528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85E2DC-C333-43F2-BFF4-9C7B4A46454E}" type="datetimeFigureOut">
              <a:rPr lang="tr-TR" smtClean="0"/>
              <a:t>12.06.2020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586B13-3DD6-4422-B0DE-A1C168AF7ED6}" type="slidenum">
              <a:rPr lang="tr-TR" smtClean="0"/>
              <a:t>‹#›</a:t>
            </a:fld>
            <a:endParaRPr lang="tr-TR"/>
          </a:p>
        </p:txBody>
      </p:sp>
    </p:spTree>
    <p:extLst>
      <p:ext uri="{BB962C8B-B14F-4D97-AF65-F5344CB8AC3E}">
        <p14:creationId xmlns:p14="http://schemas.microsoft.com/office/powerpoint/2010/main" val="193680310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739590"/>
            <a:ext cx="8361556" cy="4627756"/>
          </a:xfrm>
        </p:spPr>
        <p:txBody>
          <a:bodyPr>
            <a:normAutofit/>
          </a:bodyPr>
          <a:lstStyle/>
          <a:p>
            <a:pPr marR="0" algn="ctr" rtl="0"/>
            <a:r>
              <a:rPr lang="tr-TR" sz="6000" b="0" i="0" u="none" strike="noStrike" baseline="0" dirty="0" smtClean="0">
                <a:solidFill>
                  <a:srgbClr val="000000"/>
                </a:solidFill>
                <a:latin typeface="Cambria" panose="02040503050406030204" pitchFamily="18" charset="0"/>
                <a:ea typeface="Cambria" panose="02040503050406030204" pitchFamily="18" charset="0"/>
              </a:rPr>
              <a:t>AKSARAY ÜNİVERSİTESİ İLETİŞİM FAKÜLTESİ</a:t>
            </a:r>
            <a:br>
              <a:rPr lang="tr-TR" sz="6000" b="0" i="0" u="none" strike="noStrike" baseline="0" dirty="0" smtClean="0">
                <a:solidFill>
                  <a:srgbClr val="000000"/>
                </a:solidFill>
                <a:latin typeface="Cambria" panose="02040503050406030204" pitchFamily="18" charset="0"/>
                <a:ea typeface="Cambria" panose="02040503050406030204" pitchFamily="18" charset="0"/>
              </a:rPr>
            </a:br>
            <a:r>
              <a:rPr lang="tr-TR" sz="6000" b="0" i="0" u="none" strike="noStrike" baseline="0" dirty="0" smtClean="0">
                <a:solidFill>
                  <a:srgbClr val="000000"/>
                </a:solidFill>
                <a:latin typeface="Cambria" panose="02040503050406030204" pitchFamily="18" charset="0"/>
                <a:ea typeface="Cambria" panose="02040503050406030204" pitchFamily="18" charset="0"/>
              </a:rPr>
              <a:t>ORTAK EĞİTİM YÖNERGESİ</a:t>
            </a:r>
          </a:p>
        </p:txBody>
      </p:sp>
    </p:spTree>
    <p:extLst>
      <p:ext uri="{BB962C8B-B14F-4D97-AF65-F5344CB8AC3E}">
        <p14:creationId xmlns:p14="http://schemas.microsoft.com/office/powerpoint/2010/main" val="3118703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38200" y="646771"/>
            <a:ext cx="8439615" cy="5530192"/>
          </a:xfrm>
        </p:spPr>
        <p:txBody>
          <a:bodyPr>
            <a:normAutofit/>
          </a:bodyPr>
          <a:lstStyle/>
          <a:p>
            <a:pPr marR="0" lvl="0" algn="just" rtl="0"/>
            <a:r>
              <a:rPr lang="tr-TR" sz="2600" b="0" i="0" u="none" strike="noStrike" baseline="0" dirty="0" smtClean="0">
                <a:solidFill>
                  <a:srgbClr val="000000"/>
                </a:solidFill>
                <a:latin typeface="Cambria" panose="02040503050406030204" pitchFamily="18" charset="0"/>
                <a:ea typeface="Cambria" panose="02040503050406030204" pitchFamily="18" charset="0"/>
              </a:rPr>
              <a:t>Öğrenci-işyeri eşleştirmeleri yapılırken işyerleri ile bağlantı kurarak Üniversitenin işyeri belirleme sürecine zarar veren veya Koordinatörlüğün izni ve bilgisi dışında işyerleri ile görüşüp diğer öğrencilerin adil bir şekilde yerleştirilmesine ve sistemin aksamasına neden olduğu tespit edilen öğrenciler için Fakülte Ortak Eğitim Komisyonu önerisi ile disiplin soruşturması açılır.</a:t>
            </a:r>
          </a:p>
          <a:p>
            <a:pPr marR="0" lvl="0" algn="just" rtl="0"/>
            <a:r>
              <a:rPr lang="tr-TR" sz="2600" b="0" i="0" u="none" strike="noStrike" baseline="0" dirty="0" smtClean="0">
                <a:solidFill>
                  <a:srgbClr val="000000"/>
                </a:solidFill>
                <a:latin typeface="Cambria" panose="02040503050406030204" pitchFamily="18" charset="0"/>
                <a:ea typeface="Cambria" panose="02040503050406030204" pitchFamily="18" charset="0"/>
              </a:rPr>
              <a:t>Disiplin soruşturması sonucunda ceza alan öğrenciler, ortak eğitim uygulamasından, Fakülte Ortak Eğitim Komisyonu kararı ile başarısız sayılabilir.</a:t>
            </a:r>
          </a:p>
          <a:p>
            <a:pPr marR="0" lvl="0" rtl="0"/>
            <a:endParaRPr lang="tr-TR" b="0" i="0" u="none" strike="noStrike" baseline="0"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888790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İşyerinin yükümlülükleri</a:t>
            </a:r>
          </a:p>
        </p:txBody>
      </p:sp>
      <p:sp>
        <p:nvSpPr>
          <p:cNvPr id="3" name="Metin Yer Tutucusu 2"/>
          <p:cNvSpPr>
            <a:spLocks noGrp="1"/>
          </p:cNvSpPr>
          <p:nvPr>
            <p:ph type="body" idx="1"/>
          </p:nvPr>
        </p:nvSpPr>
        <p:spPr/>
        <p:txBody>
          <a:bodyPr>
            <a:normAutofit/>
          </a:bodyPr>
          <a:lstStyle/>
          <a:p>
            <a:pPr marR="0" lvl="0" algn="just" rtl="0"/>
            <a:r>
              <a:rPr lang="tr-TR" sz="2800" b="0" i="0" u="none" strike="noStrike" baseline="0" dirty="0" smtClean="0">
                <a:solidFill>
                  <a:srgbClr val="000000"/>
                </a:solidFill>
                <a:latin typeface="Cambria" panose="02040503050406030204" pitchFamily="18" charset="0"/>
                <a:ea typeface="Cambria" panose="02040503050406030204" pitchFamily="18" charset="0"/>
              </a:rPr>
              <a:t>İşyeri, ortak eğitim yapacak öğrenci için İşyeri Ortak Eğitim Koordinatörü belirler.</a:t>
            </a:r>
          </a:p>
          <a:p>
            <a:pPr marR="0" lvl="0" algn="just" rtl="0"/>
            <a:r>
              <a:rPr lang="tr-TR" sz="2800" b="0" i="0" u="none" strike="noStrike" baseline="0" dirty="0" smtClean="0">
                <a:solidFill>
                  <a:srgbClr val="000000"/>
                </a:solidFill>
                <a:latin typeface="Cambria" panose="02040503050406030204" pitchFamily="18" charset="0"/>
                <a:ea typeface="Cambria" panose="02040503050406030204" pitchFamily="18" charset="0"/>
              </a:rPr>
              <a:t>Öğrenciler, ortak eğitim süresince işyeri tarafından görevlendirilen bu koordinatörün sorumluluğunda çalışırlar</a:t>
            </a:r>
          </a:p>
          <a:p>
            <a:pPr marR="0" lvl="0" algn="just" rtl="0"/>
            <a:r>
              <a:rPr lang="tr-TR" sz="2800" b="0" i="0" u="none" strike="noStrike" baseline="0" dirty="0" smtClean="0">
                <a:solidFill>
                  <a:srgbClr val="000000"/>
                </a:solidFill>
                <a:latin typeface="Cambria" panose="02040503050406030204" pitchFamily="18" charset="0"/>
                <a:ea typeface="Cambria" panose="02040503050406030204" pitchFamily="18" charset="0"/>
              </a:rPr>
              <a:t>İşyeri Ortak Eğitim Koordinatörü öğrencinin işyerindeki tüm faaliyetlerinden sorumludur. İşyeri ile Koordinatörlük arasındaki koordinasyonu sağlar.</a:t>
            </a:r>
          </a:p>
        </p:txBody>
      </p:sp>
    </p:spTree>
    <p:extLst>
      <p:ext uri="{BB962C8B-B14F-4D97-AF65-F5344CB8AC3E}">
        <p14:creationId xmlns:p14="http://schemas.microsoft.com/office/powerpoint/2010/main" val="3509198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İşyerinin yükümlülükleri</a:t>
            </a:r>
          </a:p>
        </p:txBody>
      </p:sp>
      <p:sp>
        <p:nvSpPr>
          <p:cNvPr id="3" name="Metin Yer Tutucusu 2"/>
          <p:cNvSpPr>
            <a:spLocks noGrp="1"/>
          </p:cNvSpPr>
          <p:nvPr>
            <p:ph type="body" idx="1"/>
          </p:nvPr>
        </p:nvSpPr>
        <p:spPr>
          <a:xfrm>
            <a:off x="677334" y="1725691"/>
            <a:ext cx="8596668" cy="3880773"/>
          </a:xfrm>
        </p:spPr>
        <p:txBody>
          <a:bodyPr>
            <a:normAutofit fontScale="92500" lnSpcReduction="20000"/>
          </a:bodyPr>
          <a:lstStyle/>
          <a:p>
            <a:pPr lvl="0" algn="just"/>
            <a:r>
              <a:rPr lang="tr-TR" sz="3200" dirty="0">
                <a:solidFill>
                  <a:srgbClr val="000000"/>
                </a:solidFill>
                <a:latin typeface="Cambria" panose="02040503050406030204" pitchFamily="18" charset="0"/>
                <a:ea typeface="Cambria" panose="02040503050406030204" pitchFamily="18" charset="0"/>
              </a:rPr>
              <a:t>Dönem sonunda öğrencinin performansına bağlı olarak her dönem için öğrencinin başarı notunu değerlendirir ve Koordinatörlüğe iletir. </a:t>
            </a:r>
            <a:endParaRPr lang="tr-TR" sz="3200" b="0" i="0" u="none" strike="noStrike" baseline="0" dirty="0" smtClean="0">
              <a:solidFill>
                <a:srgbClr val="000000"/>
              </a:solidFill>
              <a:latin typeface="Cambria" panose="02040503050406030204" pitchFamily="18" charset="0"/>
              <a:ea typeface="Cambria" panose="02040503050406030204" pitchFamily="18" charset="0"/>
            </a:endParaRP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İşyerinin öğrenciyi, ulaşım, yemek </a:t>
            </a:r>
            <a:r>
              <a:rPr lang="tr-TR" sz="3200" b="0" i="0" u="none" strike="noStrike" baseline="0" dirty="0" err="1" smtClean="0">
                <a:solidFill>
                  <a:srgbClr val="000000"/>
                </a:solidFill>
                <a:latin typeface="Cambria" panose="02040503050406030204" pitchFamily="18" charset="0"/>
                <a:ea typeface="Cambria" panose="02040503050406030204" pitchFamily="18" charset="0"/>
              </a:rPr>
              <a:t>v.b</a:t>
            </a:r>
            <a:r>
              <a:rPr lang="tr-TR" sz="3200" b="0" i="0" u="none" strike="noStrike" baseline="0" dirty="0" smtClean="0">
                <a:solidFill>
                  <a:srgbClr val="000000"/>
                </a:solidFill>
                <a:latin typeface="Cambria" panose="02040503050406030204" pitchFamily="18" charset="0"/>
                <a:ea typeface="Cambria" panose="02040503050406030204" pitchFamily="18" charset="0"/>
              </a:rPr>
              <a:t>. işçilere sağlanan diğer sosyal imkânlardan yararlandırması beklenir. </a:t>
            </a: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Ancak kanuni bir hakka veya toplu sözleşmeye dayanarak yapılmakta olan mali yardımlardan öğrenciler istifade edemezler.</a:t>
            </a:r>
          </a:p>
        </p:txBody>
      </p:sp>
    </p:spTree>
    <p:extLst>
      <p:ext uri="{BB962C8B-B14F-4D97-AF65-F5344CB8AC3E}">
        <p14:creationId xmlns:p14="http://schemas.microsoft.com/office/powerpoint/2010/main" val="2309590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Üniversitenin yükümlülükleri</a:t>
            </a:r>
          </a:p>
        </p:txBody>
      </p:sp>
      <p:sp>
        <p:nvSpPr>
          <p:cNvPr id="3" name="Metin Yer Tutucusu 2"/>
          <p:cNvSpPr>
            <a:spLocks noGrp="1"/>
          </p:cNvSpPr>
          <p:nvPr>
            <p:ph type="body" idx="1"/>
          </p:nvPr>
        </p:nvSpPr>
        <p:spPr/>
        <p:txBody>
          <a:bodyPr>
            <a:noAutofit/>
          </a:bodyPr>
          <a:lstStyle/>
          <a:p>
            <a:pPr marR="0" lvl="0" algn="just" rtl="0"/>
            <a:r>
              <a:rPr lang="tr-TR" sz="2800" b="0" i="0" u="none" strike="noStrike" baseline="0" dirty="0" smtClean="0">
                <a:solidFill>
                  <a:srgbClr val="000000"/>
                </a:solidFill>
                <a:latin typeface="Cambria" panose="02040503050406030204" pitchFamily="18" charset="0"/>
                <a:ea typeface="Cambria" panose="02040503050406030204" pitchFamily="18" charset="0"/>
              </a:rPr>
              <a:t>Koordinatörlük, Bölüm Ortak Eğitim Denetçilerini görevlendirir.</a:t>
            </a:r>
          </a:p>
          <a:p>
            <a:pPr marR="0" lvl="0" algn="just" rtl="0"/>
            <a:r>
              <a:rPr lang="tr-TR" sz="2800" b="0" i="0" u="none" strike="noStrike" baseline="0" dirty="0" smtClean="0">
                <a:solidFill>
                  <a:srgbClr val="000000"/>
                </a:solidFill>
                <a:latin typeface="Cambria" panose="02040503050406030204" pitchFamily="18" charset="0"/>
                <a:ea typeface="Cambria" panose="02040503050406030204" pitchFamily="18" charset="0"/>
              </a:rPr>
              <a:t>Ortak eğitim uygulamasında bulunan öğrencilerin uygulamada bulundukları süre içinde iş kazası, meslek hastalıkları ile herhangi bir sosyal güvenlik kurumu kapsamında bulunmayanların genel sağlık sigortası primleri 5510 sayılı Kanun gereği Dekanlık tarafından ödenir.</a:t>
            </a:r>
          </a:p>
        </p:txBody>
      </p:sp>
    </p:spTree>
    <p:extLst>
      <p:ext uri="{BB962C8B-B14F-4D97-AF65-F5344CB8AC3E}">
        <p14:creationId xmlns:p14="http://schemas.microsoft.com/office/powerpoint/2010/main" val="1085805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Öğrencinin yükümlülükleri</a:t>
            </a:r>
          </a:p>
        </p:txBody>
      </p:sp>
      <p:sp>
        <p:nvSpPr>
          <p:cNvPr id="3" name="Metin Yer Tutucusu 2"/>
          <p:cNvSpPr>
            <a:spLocks noGrp="1"/>
          </p:cNvSpPr>
          <p:nvPr>
            <p:ph type="body" idx="1"/>
          </p:nvPr>
        </p:nvSpPr>
        <p:spPr>
          <a:xfrm>
            <a:off x="565822" y="1368852"/>
            <a:ext cx="8596668" cy="3880773"/>
          </a:xfrm>
        </p:spPr>
        <p:txBody>
          <a:bodyPr>
            <a:noAutofit/>
          </a:bodyPr>
          <a:lstStyle/>
          <a:p>
            <a:pPr marR="0" lvl="0" algn="just" rtl="0"/>
            <a:r>
              <a:rPr lang="tr-TR" sz="2200" b="0" i="0" u="none" strike="noStrike" baseline="0" dirty="0" smtClean="0">
                <a:solidFill>
                  <a:srgbClr val="000000"/>
                </a:solidFill>
                <a:latin typeface="Cambria" panose="02040503050406030204" pitchFamily="18" charset="0"/>
                <a:ea typeface="Cambria" panose="02040503050406030204" pitchFamily="18" charset="0"/>
              </a:rPr>
              <a:t>Öğrenciler öncelikle, uygulama dönemi süresince iş ve çalışma mevzuatı ve işyerinin belirlediği tüm kural ve esaslara uymakla yükümlüdür.</a:t>
            </a:r>
          </a:p>
          <a:p>
            <a:pPr marR="0" lvl="0" algn="just" rtl="0"/>
            <a:r>
              <a:rPr lang="tr-TR" sz="2200" b="0" i="0" u="none" strike="noStrike" baseline="0" dirty="0" smtClean="0">
                <a:solidFill>
                  <a:srgbClr val="000000"/>
                </a:solidFill>
                <a:latin typeface="Cambria" panose="02040503050406030204" pitchFamily="18" charset="0"/>
                <a:ea typeface="Cambria" panose="02040503050406030204" pitchFamily="18" charset="0"/>
              </a:rPr>
              <a:t>Öğrenciler ortak eğitim dönemi sonunda, ortak eğitim süresince yaptıkları tüm etkinlikleri ve öğrenimle pekiştirilen bilgi ve becerileri özetleyen, Koordinatörlük tarafından belirlenen formatta bir ortak eğitim raporunu hazırlayarak İşyeri Ortak Eğitim </a:t>
            </a:r>
            <a:r>
              <a:rPr lang="tr-TR" sz="2200" b="0" i="0" u="none" strike="noStrike" baseline="0" dirty="0" err="1" smtClean="0">
                <a:solidFill>
                  <a:srgbClr val="000000"/>
                </a:solidFill>
                <a:latin typeface="Cambria" panose="02040503050406030204" pitchFamily="18" charset="0"/>
                <a:ea typeface="Cambria" panose="02040503050406030204" pitchFamily="18" charset="0"/>
              </a:rPr>
              <a:t>Koordinatörü’ne</a:t>
            </a:r>
            <a:r>
              <a:rPr lang="tr-TR" sz="2200" b="0" i="0" u="none" strike="noStrike" baseline="0" dirty="0" smtClean="0">
                <a:solidFill>
                  <a:srgbClr val="000000"/>
                </a:solidFill>
                <a:latin typeface="Cambria" panose="02040503050406030204" pitchFamily="18" charset="0"/>
                <a:ea typeface="Cambria" panose="02040503050406030204" pitchFamily="18" charset="0"/>
              </a:rPr>
              <a:t> onaylatır ve en geç ilgili yarıyıl final sınavları başlangıç tarihine kadar Koordinatörlüğe teslim eder. </a:t>
            </a:r>
          </a:p>
          <a:p>
            <a:pPr marR="0" lvl="0" algn="just" rtl="0"/>
            <a:r>
              <a:rPr lang="tr-TR" sz="2200" b="0" i="0" u="none" strike="noStrike" baseline="0" dirty="0" smtClean="0">
                <a:solidFill>
                  <a:srgbClr val="000000"/>
                </a:solidFill>
                <a:latin typeface="Cambria" panose="02040503050406030204" pitchFamily="18" charset="0"/>
                <a:ea typeface="Cambria" panose="02040503050406030204" pitchFamily="18" charset="0"/>
              </a:rPr>
              <a:t>Koordinatörlüğün belirlediği formatta teslim edilmeyen raporlar değerlendirmeye alınmaz. Bölüm tarafından belirlenen esaslara göre Bölüm Ortak Eğitim Komisyonu önünde raporunu sözlü olarak sunar ve savunur. Bölüm Ortak Eğitim Koordinatörü öğrencinin başarı puanını sisteme girer.</a:t>
            </a:r>
          </a:p>
        </p:txBody>
      </p:sp>
    </p:spTree>
    <p:extLst>
      <p:ext uri="{BB962C8B-B14F-4D97-AF65-F5344CB8AC3E}">
        <p14:creationId xmlns:p14="http://schemas.microsoft.com/office/powerpoint/2010/main" val="2332672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Süreç ve Değerlendirme</a:t>
            </a:r>
          </a:p>
        </p:txBody>
      </p:sp>
      <p:sp>
        <p:nvSpPr>
          <p:cNvPr id="3" name="Metin Yer Tutucusu 2"/>
          <p:cNvSpPr>
            <a:spLocks noGrp="1"/>
          </p:cNvSpPr>
          <p:nvPr>
            <p:ph type="body" idx="1"/>
          </p:nvPr>
        </p:nvSpPr>
        <p:spPr>
          <a:xfrm>
            <a:off x="677334" y="1681086"/>
            <a:ext cx="8596668" cy="3880773"/>
          </a:xfrm>
        </p:spPr>
        <p:txBody>
          <a:bodyPr>
            <a:normAutofit fontScale="92500"/>
          </a:bodyPr>
          <a:lstStyle/>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Ortak Eğitim sürecine başlayan öğrenciler, dönem içinde en az bir kez, Bölüm Ortak Eğitim Denetçileri tarafından işyerinde ziyaret edilirler. </a:t>
            </a: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Denetçiler, ziyaret esnasında İşyeri Ortak Eğitim Koordinatörü ile birlikte tutacakları tutanak ile denetimi kayıt altına alır. Denetçi bu tutanağı, yarıyıl sonunda Koordinatörlüğe iletmek üzere Bölüm Ortak Eğitim Komisyonu’na teslim eder.</a:t>
            </a:r>
          </a:p>
        </p:txBody>
      </p:sp>
    </p:spTree>
    <p:extLst>
      <p:ext uri="{BB962C8B-B14F-4D97-AF65-F5344CB8AC3E}">
        <p14:creationId xmlns:p14="http://schemas.microsoft.com/office/powerpoint/2010/main" val="608229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38200" y="512956"/>
            <a:ext cx="8595732" cy="5664007"/>
          </a:xfrm>
        </p:spPr>
        <p:txBody>
          <a:bodyPr>
            <a:noAutofit/>
          </a:bodyPr>
          <a:lstStyle/>
          <a:p>
            <a:pPr marR="0" lvl="0" algn="just" rtl="0"/>
            <a:r>
              <a:rPr lang="tr-TR" sz="2200" b="0" i="0" u="none" strike="noStrike" baseline="0" dirty="0" smtClean="0">
                <a:solidFill>
                  <a:srgbClr val="000000"/>
                </a:solidFill>
                <a:latin typeface="Cambria" panose="02040503050406030204" pitchFamily="18" charset="0"/>
                <a:ea typeface="Cambria" panose="02040503050406030204" pitchFamily="18" charset="0"/>
              </a:rPr>
              <a:t>Ziyaretlerde, işyerinde çalışmaya başlamadığı veya devamsızlığı tespit edilen öğrenciler, Ortak Eğitim Programı’ndan başarısız sayılır ve (FF) notu verilir. Ortak Eğitim Programı’ndan çıkarılır ve bir daha müracaat edemezler. Bir sonraki yarıyıl normal bölüm programlarına alınırlar.</a:t>
            </a:r>
          </a:p>
          <a:p>
            <a:pPr marR="0" lvl="0" algn="just" rtl="0"/>
            <a:r>
              <a:rPr lang="tr-TR" sz="2200" b="0" i="0" u="none" strike="noStrike" baseline="0" dirty="0" smtClean="0">
                <a:solidFill>
                  <a:srgbClr val="000000"/>
                </a:solidFill>
                <a:latin typeface="Cambria" panose="02040503050406030204" pitchFamily="18" charset="0"/>
                <a:ea typeface="Cambria" panose="02040503050406030204" pitchFamily="18" charset="0"/>
              </a:rPr>
              <a:t>Öğrenciler ortak eğitim yarıyılı başlamadan önce vazgeçer ise Ortak Eğitim Programından çıkarılır ve bir daha müracaat edemezler. Bu öğrenciler, normal bölüm programlarına alınırlar.</a:t>
            </a:r>
          </a:p>
          <a:p>
            <a:pPr marR="0" lvl="0" algn="just" rtl="0"/>
            <a:r>
              <a:rPr lang="tr-TR" sz="2200" b="0" i="0" u="none" strike="noStrike" baseline="0" dirty="0" smtClean="0">
                <a:solidFill>
                  <a:srgbClr val="000000"/>
                </a:solidFill>
                <a:latin typeface="Cambria" panose="02040503050406030204" pitchFamily="18" charset="0"/>
                <a:ea typeface="Cambria" panose="02040503050406030204" pitchFamily="18" charset="0"/>
              </a:rPr>
              <a:t>Ortak eğitime başlayan öğrenci, dönem içinde vazgeçerse, bölüme gelip diğer dersleri alamaz. Bu öğrenciler Ortak Eğitim Programı’ndan başarısız sayılır ve (FF) notu verilir. Ortak Eğitim Programı’ndan çıkarılır ve bir daha müracaat edemezler. Bir sonraki yarıyıl normal bölüm programlarına alınırlar.</a:t>
            </a:r>
          </a:p>
        </p:txBody>
      </p:sp>
    </p:spTree>
    <p:extLst>
      <p:ext uri="{BB962C8B-B14F-4D97-AF65-F5344CB8AC3E}">
        <p14:creationId xmlns:p14="http://schemas.microsoft.com/office/powerpoint/2010/main" val="714514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71653" y="959004"/>
            <a:ext cx="8551127" cy="5652856"/>
          </a:xfrm>
        </p:spPr>
        <p:txBody>
          <a:bodyPr/>
          <a:lstStyle/>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Mezuniyet sonrası diplomaya ek olarak, Koordinatörlük ve İşyeri tarafından imzalanan Ortak Eğitim Programı Sertifikası verilir. Sertifikada öğrencinin hangi işyerinde ne kadar süre ile çalıştığı belirtilir.</a:t>
            </a: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Ortak Eğitim Programı’na başvuran öğrenciler başvurdukları döneme ait (varsa) öğrenim ücretini öderler.</a:t>
            </a:r>
          </a:p>
          <a:p>
            <a:pPr marR="0" lvl="0" rtl="0"/>
            <a:endParaRPr lang="tr-TR" b="0" i="0" u="none" strike="noStrike" baseline="0"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420764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Amaç</a:t>
            </a:r>
          </a:p>
        </p:txBody>
      </p:sp>
      <p:sp>
        <p:nvSpPr>
          <p:cNvPr id="3" name="Metin Yer Tutucusu 2"/>
          <p:cNvSpPr>
            <a:spLocks noGrp="1"/>
          </p:cNvSpPr>
          <p:nvPr>
            <p:ph type="body" idx="1"/>
          </p:nvPr>
        </p:nvSpPr>
        <p:spPr/>
        <p:txBody>
          <a:bodyPr>
            <a:normAutofit fontScale="92500" lnSpcReduction="10000"/>
          </a:bodyPr>
          <a:lstStyle/>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Bu Yönergenin amacı; Aksaray Üniversitesi İletişim Fakültesi lisans programı öğrencilerinin üniversitede öğrenilen bilgileri iş hayatında edinecekleri deneyimlerle birleştirmek suretiyle, istihdam edilmelerinde rekabet güçlerini artırmalarını sağlayıcı düzenlemeler yapmak ve üniversite ile iş/meslek dünyası işbirliğine katkıda bulunmak üzere yürütülecek faaliyetleri düzenlemektir.</a:t>
            </a:r>
          </a:p>
        </p:txBody>
      </p:sp>
    </p:spTree>
    <p:extLst>
      <p:ext uri="{BB962C8B-B14F-4D97-AF65-F5344CB8AC3E}">
        <p14:creationId xmlns:p14="http://schemas.microsoft.com/office/powerpoint/2010/main" val="2036080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Ortak Eğitim Uygulamasının Esasları</a:t>
            </a:r>
          </a:p>
        </p:txBody>
      </p:sp>
      <p:sp>
        <p:nvSpPr>
          <p:cNvPr id="3" name="Metin Yer Tutucusu 2"/>
          <p:cNvSpPr>
            <a:spLocks noGrp="1"/>
          </p:cNvSpPr>
          <p:nvPr>
            <p:ph type="body" idx="1"/>
          </p:nvPr>
        </p:nvSpPr>
        <p:spPr/>
        <p:txBody>
          <a:bodyPr>
            <a:normAutofit fontScale="85000" lnSpcReduction="10000"/>
          </a:bodyPr>
          <a:lstStyle/>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Ortak Eğitim Programı, Aksaray Üniversitesi Ön Lisans, Lisans Eğitim- Öğretim ve Sınav Yönetmeliği’nde belirtilen eğitim süresi içinde öğrencilerin, okul dışında ve daha önce ortak eğitim anlaşması yapılmış işyerlerinde iş eğitimi almasıdır.</a:t>
            </a: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Ortak Eğitim Programı’na başvuran ve şartları sağlayan öğrenci, 7. yarıyılda Ortak Eğitim Programı Dersi-1 (30 AKTS), 8. yarıyılda Ortak Eğitim Programı Dersi-2 (30 AKTS) seçmeli derslerine kaydolur.</a:t>
            </a:r>
          </a:p>
        </p:txBody>
      </p:sp>
    </p:spTree>
    <p:extLst>
      <p:ext uri="{BB962C8B-B14F-4D97-AF65-F5344CB8AC3E}">
        <p14:creationId xmlns:p14="http://schemas.microsoft.com/office/powerpoint/2010/main" val="1297553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38200" y="646771"/>
            <a:ext cx="8473068" cy="5530192"/>
          </a:xfrm>
        </p:spPr>
        <p:txBody>
          <a:bodyPr>
            <a:normAutofit/>
          </a:bodyPr>
          <a:lstStyle/>
          <a:p>
            <a:pPr marR="0" lvl="0" algn="just" rtl="0"/>
            <a:r>
              <a:rPr lang="tr-TR" sz="2600" b="0" i="0" u="none" strike="noStrike" baseline="0" dirty="0" smtClean="0">
                <a:solidFill>
                  <a:srgbClr val="000000"/>
                </a:solidFill>
                <a:latin typeface="Cambria" panose="02040503050406030204" pitchFamily="18" charset="0"/>
                <a:ea typeface="Cambria" panose="02040503050406030204" pitchFamily="18" charset="0"/>
              </a:rPr>
              <a:t>Ortak eğitim, Aksaray Üniversitesi Ön Lisans, Lisans Eğitim-Öğretim ve Sınav Yönetmeliğinde belirtilen eğitim süresi içinde 7. ve 8. yarıyıllarda bir bütün olarak yapılan iki dönemlik uygulamadan oluşur. </a:t>
            </a:r>
          </a:p>
          <a:p>
            <a:pPr marR="0" lvl="0" algn="just" rtl="0"/>
            <a:r>
              <a:rPr lang="tr-TR" sz="2600" b="0" i="0" u="none" strike="noStrike" baseline="0" dirty="0" smtClean="0">
                <a:solidFill>
                  <a:srgbClr val="000000"/>
                </a:solidFill>
                <a:latin typeface="Cambria" panose="02040503050406030204" pitchFamily="18" charset="0"/>
                <a:ea typeface="Cambria" panose="02040503050406030204" pitchFamily="18" charset="0"/>
              </a:rPr>
              <a:t>Öğrencinin Ortak Eğitim Programı Sertifikası alabilmesi için Ortak Eğitim Programı Dersi-1 ve Ortak Eğitim Programı Dersi-2 derslerinin ikisinden de başarılı olması gerekir.</a:t>
            </a:r>
          </a:p>
          <a:p>
            <a:pPr marR="0" lvl="0" algn="just" rtl="0"/>
            <a:r>
              <a:rPr lang="tr-TR" sz="2600" b="0" i="0" u="none" strike="noStrike" baseline="0" dirty="0" smtClean="0">
                <a:solidFill>
                  <a:srgbClr val="000000"/>
                </a:solidFill>
                <a:latin typeface="Cambria" panose="02040503050406030204" pitchFamily="18" charset="0"/>
                <a:ea typeface="Cambria" panose="02040503050406030204" pitchFamily="18" charset="0"/>
              </a:rPr>
              <a:t>Program bir bütün olmakla birlikte, öğrencinin 7. ve 8. yarıyıllardaki başarı durumu birbirinden bağımsız olarak belirlenir. Ortak eğitim programında başarısız olan öğrenci, bir sonraki yarıyıl normal lisans programına alınır. </a:t>
            </a:r>
          </a:p>
        </p:txBody>
      </p:sp>
    </p:spTree>
    <p:extLst>
      <p:ext uri="{BB962C8B-B14F-4D97-AF65-F5344CB8AC3E}">
        <p14:creationId xmlns:p14="http://schemas.microsoft.com/office/powerpoint/2010/main" val="1624174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38200" y="635620"/>
            <a:ext cx="8573429" cy="5541343"/>
          </a:xfrm>
        </p:spPr>
        <p:txBody>
          <a:bodyPr>
            <a:noAutofit/>
          </a:bodyPr>
          <a:lstStyle/>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7. yarıyılda ortak eğitim programından çıkarılan öğrenci, 8. yarıyılda normal lisans programına devam eder. Her dönem 14 haftadır.</a:t>
            </a:r>
          </a:p>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7. yarıyılda ortak eğitime devam eden öğrenciler, özel durumlarda, Fakülte Ortak Eğitim Komisyonu kararıyla 8. Yarıyılda bölümlerine dönüp eğitimlerine üniversitede devam ederler.</a:t>
            </a:r>
          </a:p>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Öğrencilerin uygulama sırasında karşılaştıkları sorunların çözümünde yeterli çabayı göstermediği belirlenen işyerleri, ortak eğitim denetçisinin ve Bölüm Ortak Eğitim Komisyonu’nun önerisi ve Fakülte Ortak Eğitim Komisyonu kararı ile ortak eğitim programından çıkarılabilir.</a:t>
            </a:r>
          </a:p>
        </p:txBody>
      </p:sp>
    </p:spTree>
    <p:extLst>
      <p:ext uri="{BB962C8B-B14F-4D97-AF65-F5344CB8AC3E}">
        <p14:creationId xmlns:p14="http://schemas.microsoft.com/office/powerpoint/2010/main" val="3357816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320800"/>
          </a:xfrm>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Ortak eğitim kontenjanlarının belirlenmesi</a:t>
            </a:r>
          </a:p>
        </p:txBody>
      </p:sp>
      <p:sp>
        <p:nvSpPr>
          <p:cNvPr id="3" name="Metin Yer Tutucusu 2"/>
          <p:cNvSpPr>
            <a:spLocks noGrp="1"/>
          </p:cNvSpPr>
          <p:nvPr>
            <p:ph type="body" idx="1"/>
          </p:nvPr>
        </p:nvSpPr>
        <p:spPr>
          <a:xfrm>
            <a:off x="677334" y="1930400"/>
            <a:ext cx="8596668" cy="3880773"/>
          </a:xfrm>
        </p:spPr>
        <p:txBody>
          <a:bodyPr>
            <a:normAutofit fontScale="85000" lnSpcReduction="10000"/>
          </a:bodyPr>
          <a:lstStyle/>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Üniversitenin iş birliği belgesi imzaladığı işyerlerinin her dönem kabul edeceklerini belirttikleri öğrenci sayıları, o döneme ilişkin ortak eğitim kontenjanını oluşturur. </a:t>
            </a: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İşyeri tarafından aksi bildirilmediği sürece her ortak eğitim kontenjanına, her dönem bir öğrenci olmak üzere yılda toplam iki öğrenci yerleştirilir. </a:t>
            </a:r>
          </a:p>
          <a:p>
            <a:pPr marR="0" lvl="0" algn="just" rtl="0"/>
            <a:r>
              <a:rPr lang="tr-TR" sz="3200" b="0" i="0" u="none" strike="noStrike" baseline="0" dirty="0" smtClean="0">
                <a:solidFill>
                  <a:srgbClr val="000000"/>
                </a:solidFill>
                <a:latin typeface="Cambria" panose="02040503050406030204" pitchFamily="18" charset="0"/>
                <a:ea typeface="Cambria" panose="02040503050406030204" pitchFamily="18" charset="0"/>
              </a:rPr>
              <a:t>İş yerleri tarafından sağlanan kontenjanlar, değişik dönemlerde aynı öğrenci tarafından da kullanılabilir.</a:t>
            </a:r>
          </a:p>
        </p:txBody>
      </p:sp>
    </p:spTree>
    <p:extLst>
      <p:ext uri="{BB962C8B-B14F-4D97-AF65-F5344CB8AC3E}">
        <p14:creationId xmlns:p14="http://schemas.microsoft.com/office/powerpoint/2010/main" val="1323371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Başvuru ve katılım şartları</a:t>
            </a:r>
          </a:p>
        </p:txBody>
      </p:sp>
      <p:sp>
        <p:nvSpPr>
          <p:cNvPr id="3" name="Metin Yer Tutucusu 2"/>
          <p:cNvSpPr>
            <a:spLocks noGrp="1"/>
          </p:cNvSpPr>
          <p:nvPr>
            <p:ph type="body" idx="1"/>
          </p:nvPr>
        </p:nvSpPr>
        <p:spPr>
          <a:xfrm>
            <a:off x="677334" y="1736842"/>
            <a:ext cx="8596668" cy="3880773"/>
          </a:xfrm>
        </p:spPr>
        <p:txBody>
          <a:bodyPr>
            <a:normAutofit lnSpcReduction="10000"/>
          </a:bodyPr>
          <a:lstStyle/>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Ortak Eğitim Programı seçmeli bir programdır. Öğrenci, kayıtlı olduğu programının bir parçası olan Ortak Eğitim Programı'na isterse başvurabilir. Öğrencinin programa başvurabilmesi için;</a:t>
            </a:r>
          </a:p>
          <a:p>
            <a:pPr marL="0" marR="0" lvl="0" indent="0" algn="just" rtl="0">
              <a:buNone/>
            </a:pPr>
            <a:endParaRPr lang="tr-TR" sz="2400" b="0" i="0" u="none" strike="noStrike" baseline="0" dirty="0" smtClean="0">
              <a:solidFill>
                <a:srgbClr val="000000"/>
              </a:solidFill>
              <a:latin typeface="Cambria" panose="02040503050406030204" pitchFamily="18" charset="0"/>
              <a:ea typeface="Cambria" panose="02040503050406030204" pitchFamily="18" charset="0"/>
            </a:endParaRPr>
          </a:p>
          <a:p>
            <a:pPr marL="0" marR="0" lvl="0" indent="0" algn="just" rtl="0">
              <a:buNone/>
            </a:pPr>
            <a:r>
              <a:rPr lang="tr-TR" sz="2400" b="0" i="0" u="none" strike="noStrike" baseline="0" dirty="0" smtClean="0">
                <a:solidFill>
                  <a:srgbClr val="000000"/>
                </a:solidFill>
                <a:latin typeface="Cambria" panose="02040503050406030204" pitchFamily="18" charset="0"/>
                <a:ea typeface="Cambria" panose="02040503050406030204" pitchFamily="18" charset="0"/>
              </a:rPr>
              <a:t>a-) Genel not ortalamasının 2.50/4.00 veya üzerinde olması,</a:t>
            </a:r>
          </a:p>
          <a:p>
            <a:pPr marL="0" marR="0" lvl="0" indent="0" algn="just" rtl="0">
              <a:buNone/>
            </a:pPr>
            <a:endParaRPr lang="tr-TR" sz="2400" b="0" i="0" u="none" strike="noStrike" baseline="0" dirty="0" smtClean="0">
              <a:solidFill>
                <a:srgbClr val="000000"/>
              </a:solidFill>
              <a:latin typeface="Cambria" panose="02040503050406030204" pitchFamily="18" charset="0"/>
              <a:ea typeface="Cambria" panose="02040503050406030204" pitchFamily="18" charset="0"/>
            </a:endParaRPr>
          </a:p>
          <a:p>
            <a:pPr marL="0" marR="0" lvl="0" indent="0" algn="just" rtl="0">
              <a:buNone/>
            </a:pPr>
            <a:r>
              <a:rPr lang="tr-TR" sz="2400" b="0" i="0" u="none" strike="noStrike" baseline="0" dirty="0" smtClean="0">
                <a:solidFill>
                  <a:srgbClr val="000000"/>
                </a:solidFill>
                <a:latin typeface="Cambria" panose="02040503050406030204" pitchFamily="18" charset="0"/>
                <a:ea typeface="Cambria" panose="02040503050406030204" pitchFamily="18" charset="0"/>
              </a:rPr>
              <a:t>b-) İlk 6 yarıyıldaki tüm derslerini başarıyla tamamlamış olması gerekir.</a:t>
            </a:r>
          </a:p>
          <a:p>
            <a:pPr marR="0" lvl="0" rtl="0"/>
            <a:endParaRPr lang="tr-TR" b="0" i="0" u="none" strike="noStrike" baseline="0"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800740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tr-TR" b="0" i="0" u="none" strike="noStrike" baseline="0" dirty="0" smtClean="0">
                <a:solidFill>
                  <a:srgbClr val="000000"/>
                </a:solidFill>
                <a:latin typeface="Cambria" panose="02040503050406030204" pitchFamily="18" charset="0"/>
                <a:ea typeface="Cambria" panose="02040503050406030204" pitchFamily="18" charset="0"/>
              </a:rPr>
              <a:t>Devam zorunluluğu</a:t>
            </a:r>
          </a:p>
        </p:txBody>
      </p:sp>
      <p:sp>
        <p:nvSpPr>
          <p:cNvPr id="3" name="Metin Yer Tutucusu 2"/>
          <p:cNvSpPr>
            <a:spLocks noGrp="1"/>
          </p:cNvSpPr>
          <p:nvPr>
            <p:ph type="body" idx="1"/>
          </p:nvPr>
        </p:nvSpPr>
        <p:spPr>
          <a:xfrm>
            <a:off x="677334" y="1603028"/>
            <a:ext cx="8596668" cy="3880773"/>
          </a:xfrm>
        </p:spPr>
        <p:txBody>
          <a:bodyPr>
            <a:noAutofit/>
          </a:bodyPr>
          <a:lstStyle/>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Ortak eğitime katılan öğrenciler, asgari 14 hafta olmak üzere işyerinin çalışma sürelerine uymak zorundadır.</a:t>
            </a:r>
          </a:p>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Rapor işyerine devamsızlık için mazeret sayılmaz. Öğrencinin rapor dâhil toplam devamsızlık süresinin ortak eğitim süresinin %20'sini aşması halinde öğrenci devamsızlıktan kalır.</a:t>
            </a:r>
          </a:p>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Ortak eğitim süresi boyunca öğrencilerin izin hakkı bulunmamaktadır. Ancak İşyeri Ortak Eğitim Koordinatörü, öğrenciye gerekli gördüğü hallerde (iş ve işyeri koşullarını dikkate alarak) ortak eğitim dönemi boyunca yedi iş gününü geçmeyecek şekilde izin verebilir. </a:t>
            </a:r>
          </a:p>
        </p:txBody>
      </p:sp>
    </p:spTree>
    <p:extLst>
      <p:ext uri="{BB962C8B-B14F-4D97-AF65-F5344CB8AC3E}">
        <p14:creationId xmlns:p14="http://schemas.microsoft.com/office/powerpoint/2010/main" val="2306708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38200" y="724829"/>
            <a:ext cx="8350405" cy="5452134"/>
          </a:xfrm>
        </p:spPr>
        <p:txBody>
          <a:bodyPr>
            <a:noAutofit/>
          </a:bodyPr>
          <a:lstStyle/>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İzinsiz veya mazeretsiz üç günden fazla işe gelmeyen öğrencinin ortak eğitimine derhal son verilerek durum işyeri tarafından bir yazı ile Koordinatörlüğe bildirilir. Bu öğrenci Ortak Eğitim Programı’ndan başarısız sayılır.</a:t>
            </a:r>
          </a:p>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Öğrencinin ortak eğitim döneminde uygulama yaptığı işyerinde ziyaret sırasında bulunamaması halinde tutanak tutulur. </a:t>
            </a:r>
          </a:p>
          <a:p>
            <a:pPr marR="0" lvl="0" algn="just" rtl="0"/>
            <a:r>
              <a:rPr lang="tr-TR" sz="2400" b="0" i="0" u="none" strike="noStrike" baseline="0" dirty="0" smtClean="0">
                <a:solidFill>
                  <a:srgbClr val="000000"/>
                </a:solidFill>
                <a:latin typeface="Cambria" panose="02040503050406030204" pitchFamily="18" charset="0"/>
                <a:ea typeface="Cambria" panose="02040503050406030204" pitchFamily="18" charset="0"/>
              </a:rPr>
              <a:t>Aynı durumun ikinci kez tekrar etmesi halinde durum, Fakülte Ortak Eğitim Komisyonu gündemine alınır ve Komisyonun karar vermesi halinde öğrenci ortak eğitimden başarısız sayılır.</a:t>
            </a:r>
          </a:p>
        </p:txBody>
      </p:sp>
    </p:spTree>
    <p:extLst>
      <p:ext uri="{BB962C8B-B14F-4D97-AF65-F5344CB8AC3E}">
        <p14:creationId xmlns:p14="http://schemas.microsoft.com/office/powerpoint/2010/main" val="3788755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113</TotalTime>
  <Words>1088</Words>
  <Application>Microsoft Office PowerPoint</Application>
  <PresentationFormat>Geniş ekran</PresentationFormat>
  <Paragraphs>54</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Cambria</vt:lpstr>
      <vt:lpstr>Trebuchet MS</vt:lpstr>
      <vt:lpstr>Wingdings 3</vt:lpstr>
      <vt:lpstr>Yüzeyler</vt:lpstr>
      <vt:lpstr>AKSARAY ÜNİVERSİTESİ İLETİŞİM FAKÜLTESİ ORTAK EĞİTİM YÖNERGESİ</vt:lpstr>
      <vt:lpstr>Amaç</vt:lpstr>
      <vt:lpstr>Ortak Eğitim Uygulamasının Esasları</vt:lpstr>
      <vt:lpstr>PowerPoint Sunusu</vt:lpstr>
      <vt:lpstr>PowerPoint Sunusu</vt:lpstr>
      <vt:lpstr>Ortak eğitim kontenjanlarının belirlenmesi</vt:lpstr>
      <vt:lpstr>Başvuru ve katılım şartları</vt:lpstr>
      <vt:lpstr>Devam zorunluluğu</vt:lpstr>
      <vt:lpstr>PowerPoint Sunusu</vt:lpstr>
      <vt:lpstr>PowerPoint Sunusu</vt:lpstr>
      <vt:lpstr>İşyerinin yükümlülükleri</vt:lpstr>
      <vt:lpstr>İşyerinin yükümlülükleri</vt:lpstr>
      <vt:lpstr>Üniversitenin yükümlülükleri</vt:lpstr>
      <vt:lpstr>Öğrencinin yükümlülükleri</vt:lpstr>
      <vt:lpstr>Süreç ve Değerlendirme</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AKSARAY ÜNİVERSİTESİ İLETİŞİM FAKÜLTESİ ORTAK EĞİTİM YÖNERGESİ</dc:title>
  <dc:creator>Windows Kullanıcısı</dc:creator>
  <cp:lastModifiedBy>PC</cp:lastModifiedBy>
  <cp:revision>4</cp:revision>
  <dcterms:created xsi:type="dcterms:W3CDTF">2020-02-12T08:48:09Z</dcterms:created>
  <dcterms:modified xsi:type="dcterms:W3CDTF">2020-06-12T08:39:30Z</dcterms:modified>
</cp:coreProperties>
</file>